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10"/>
  </p:notesMasterIdLst>
  <p:sldIdLst>
    <p:sldId id="270" r:id="rId2"/>
    <p:sldId id="287" r:id="rId3"/>
    <p:sldId id="289" r:id="rId4"/>
    <p:sldId id="299" r:id="rId5"/>
    <p:sldId id="290" r:id="rId6"/>
    <p:sldId id="298" r:id="rId7"/>
    <p:sldId id="301" r:id="rId8"/>
    <p:sldId id="303" r:id="rId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B511590-626A-4A38-A18D-F122D4ADDD10}" type="datetimeFigureOut">
              <a:rPr lang="es-ES"/>
              <a:pPr>
                <a:defRPr/>
              </a:pPr>
              <a:t>11/12/2013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1582EEC-7E7B-4E76-B2E7-D08487EB7AF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60330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82EEC-7E7B-4E76-B2E7-D08487EB7AFB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5822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9CAC8-9567-43DB-8FD4-E0A8BE7DABC9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13A98-D3AF-48F3-9DB0-0F668299FA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8185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26F1B-B45D-42D8-8D9C-F4BB7E1DD3F1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F87A4-98EA-4D4E-AB27-9FEAC776F6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889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BCDD-C3ED-4D63-82B3-2A637F3EB904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66E62-A226-4BFD-9D26-164B6D2BDF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394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EEE91-F646-4AF1-AABA-4EC8D896A007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80616-4A5C-46C0-A707-5EA531BDF6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612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47435-82EB-472E-83E0-53413AF2D6AB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C8869-DA8F-4EF3-83C5-99D9392784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4863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1CF80-AA08-4DC1-8C6F-383DE5C578FA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E9D2F-892B-47D3-980D-42CA79BD2F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2890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F6FC8-DA46-478A-92AB-44AB15DA8682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7D13-77EF-4281-A77B-71E14F6B98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1032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9F039-4CB2-4E24-A95A-0607AA82E7D8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6D20E-6A5D-4CEC-8947-2D6D99390D6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1456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069DE-C093-4036-8FA4-10F5625BE106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B4B4D-DDBD-40D7-8363-124AED29FB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885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0D41C-42AE-4416-9919-89E1E0F0169F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71BAE-8113-45D3-9F3B-A4A05EFDBC7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213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689FC-1D28-4DB8-895F-81CAC864F51F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60E63-B347-4B23-AD14-7021C0646F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106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2BD107-B9B7-4E8E-B457-377C25259699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8FEF890-FADA-4659-92CF-35BA3B9C0763}" type="slidenum">
              <a:rPr lang="es-ES">
                <a:latin typeface="Calibri" panose="020F0502020204030204" pitchFamily="34" charset="0"/>
              </a:rPr>
              <a:pPr>
                <a:defRPr/>
              </a:pPr>
              <a:t>‹Nº›</a:t>
            </a:fld>
            <a:endParaRPr lang="es-E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695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D:\W Varios\Logos\Logo 2008\Logo0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459533" cy="2276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1609800" y="83321"/>
            <a:ext cx="7215187" cy="2193552"/>
          </a:xfrm>
        </p:spPr>
        <p:txBody>
          <a:bodyPr/>
          <a:lstStyle/>
          <a:p>
            <a:r>
              <a:rPr lang="es-ES" sz="3100" b="1" u="sng" dirty="0" smtClean="0"/>
              <a:t>Tema: </a:t>
            </a:r>
            <a:r>
              <a:rPr lang="es-ES" sz="3100" b="1" u="sng" dirty="0"/>
              <a:t>Funciones en Excel </a:t>
            </a:r>
            <a:r>
              <a:rPr lang="es-ES" sz="3100" b="1" u="sng" dirty="0" smtClean="0"/>
              <a:t>(II)</a:t>
            </a:r>
            <a:br>
              <a:rPr lang="es-ES" sz="3100" b="1" u="sng" dirty="0" smtClean="0"/>
            </a:br>
            <a:r>
              <a:rPr lang="es-ES" sz="2800" i="1" dirty="0" smtClean="0"/>
              <a:t>Funciones </a:t>
            </a:r>
            <a:r>
              <a:rPr lang="es-ES" sz="2800" i="1" dirty="0"/>
              <a:t>de </a:t>
            </a:r>
            <a:r>
              <a:rPr lang="es-ES" sz="2800" i="1" dirty="0" smtClean="0"/>
              <a:t>Texto</a:t>
            </a:r>
            <a:endParaRPr lang="es-ES" sz="2800" i="1" dirty="0"/>
          </a:p>
        </p:txBody>
      </p:sp>
      <p:sp>
        <p:nvSpPr>
          <p:cNvPr id="9" name="2 Subtítulo"/>
          <p:cNvSpPr>
            <a:spLocks noGrp="1"/>
          </p:cNvSpPr>
          <p:nvPr>
            <p:ph type="subTitle" idx="1"/>
          </p:nvPr>
        </p:nvSpPr>
        <p:spPr>
          <a:xfrm>
            <a:off x="107504" y="2348880"/>
            <a:ext cx="8856984" cy="3096344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s-ES" sz="2000" b="1" u="sng" dirty="0" smtClean="0"/>
              <a:t>Índice:</a:t>
            </a:r>
          </a:p>
          <a:p>
            <a:pPr algn="just"/>
            <a:r>
              <a:rPr lang="es-ES" sz="1800" b="1" dirty="0" smtClean="0"/>
              <a:t>1 ¿Para </a:t>
            </a:r>
            <a:r>
              <a:rPr lang="es-ES" sz="1800" b="1" dirty="0"/>
              <a:t>qué las funciones de texto?</a:t>
            </a:r>
          </a:p>
          <a:p>
            <a:pPr algn="just"/>
            <a:r>
              <a:rPr lang="es-ES" sz="1800" b="1" dirty="0" smtClean="0"/>
              <a:t>2 Generalidades</a:t>
            </a:r>
            <a:endParaRPr lang="es-ES" sz="1800" b="1" dirty="0"/>
          </a:p>
          <a:p>
            <a:pPr algn="just"/>
            <a:r>
              <a:rPr lang="es-ES" sz="1800" b="1" dirty="0" smtClean="0"/>
              <a:t>3 Sintaxis </a:t>
            </a:r>
            <a:r>
              <a:rPr lang="es-ES" sz="1800" b="1" dirty="0"/>
              <a:t>básicas de las principales funciones de texto</a:t>
            </a:r>
          </a:p>
          <a:p>
            <a:pPr lvl="1" algn="just"/>
            <a:r>
              <a:rPr lang="es-ES" sz="1400" b="1" dirty="0"/>
              <a:t>Función Hallar. Concepto, sintaxis y argumentos</a:t>
            </a:r>
          </a:p>
          <a:p>
            <a:pPr lvl="1" algn="just"/>
            <a:r>
              <a:rPr lang="es-ES" sz="1400" b="1" dirty="0"/>
              <a:t>Función Remplazar y combinado con Hallar. Concepto, sintaxis y argumentos</a:t>
            </a:r>
          </a:p>
          <a:p>
            <a:pPr lvl="1" algn="just"/>
            <a:r>
              <a:rPr lang="es-ES" sz="1400" b="1" dirty="0"/>
              <a:t>Función Valor combinado con Remplazar y con Hallar</a:t>
            </a:r>
          </a:p>
          <a:p>
            <a:pPr algn="just"/>
            <a:r>
              <a:rPr lang="es-ES" sz="1800" b="1" dirty="0" smtClean="0"/>
              <a:t>4 Combinando </a:t>
            </a:r>
            <a:r>
              <a:rPr lang="es-ES" sz="1800" b="1" dirty="0"/>
              <a:t>funciones de texto</a:t>
            </a:r>
          </a:p>
          <a:p>
            <a:pPr algn="just"/>
            <a:r>
              <a:rPr lang="es-ES" sz="1800" b="1" dirty="0" smtClean="0"/>
              <a:t>5 Formato </a:t>
            </a:r>
            <a:r>
              <a:rPr lang="es-ES" sz="1800" b="1" dirty="0"/>
              <a:t>Texto, casos y ejemplos</a:t>
            </a:r>
          </a:p>
          <a:p>
            <a:pPr algn="just"/>
            <a:r>
              <a:rPr lang="es-ES" sz="1800" b="1" dirty="0" smtClean="0"/>
              <a:t>6 Casos planteados</a:t>
            </a:r>
            <a:endParaRPr lang="es-ES" sz="1800" b="1" dirty="0"/>
          </a:p>
        </p:txBody>
      </p:sp>
    </p:spTree>
    <p:extLst>
      <p:ext uri="{BB962C8B-B14F-4D97-AF65-F5344CB8AC3E}">
        <p14:creationId xmlns:p14="http://schemas.microsoft.com/office/powerpoint/2010/main" val="282716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6632"/>
            <a:ext cx="3888432" cy="360040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1 ¿Para qué las funciones de </a:t>
            </a:r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texto?</a:t>
            </a:r>
            <a:endParaRPr lang="es-ES" sz="18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07504" y="620688"/>
            <a:ext cx="7560840" cy="455509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Cuando 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 envía por correo un fichero de datos, cuando exportamos de nuestro programa de contable o de gestión comercial información económica y financiera, </a:t>
            </a:r>
            <a:r>
              <a:rPr lang="es-E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deseamos trabajar en nuestra hoja de cálculo frecuentemente estos datos no se encuentran en el formato deseado y es necesario realizar ajustes del tipo: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 encontramos con celdas que contiene el código, descripción y precio del producto y necesitamos separar estos valores para poder tratarlos adecuadamente.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 campos de nombre apellidos y dirección de cliente aparecen separados por comas en una misma fila y nos interesaría cambiar el formato para poder preparar etiquetas de envió postal.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el libro diario de ventas que hemos exportado desde nuestro programa contable, las fechas, cantidades e importes totales aparecen en la misma fila y necesitamos tenerla separadas para su tratamiento analítico.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80797"/>
            <a:ext cx="1274804" cy="6440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06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6632"/>
            <a:ext cx="8856984" cy="720080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/>
              <a:t>1 ¿Para qué las funciones de </a:t>
            </a:r>
            <a:r>
              <a:rPr lang="es-ES" sz="1800" b="1" dirty="0" smtClean="0"/>
              <a:t>texto?</a:t>
            </a:r>
            <a:endParaRPr lang="es-ES" sz="1800" b="1" dirty="0"/>
          </a:p>
          <a:p>
            <a:pPr algn="just"/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 </a:t>
            </a:r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Generalidades</a:t>
            </a:r>
            <a:endParaRPr lang="es-ES" sz="18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07504" y="836712"/>
            <a:ext cx="75821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Con </a:t>
            </a:r>
            <a:r>
              <a:rPr lang="es-ES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este conjunto de funciones de texto se pretende manipular los datos contenidos en una celda para extraer o consultar parte de ellos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79512" y="1421487"/>
            <a:ext cx="7510172" cy="473975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Como más representativa de estas funciones tenemos: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ES" sz="1600" dirty="0" smtClean="0"/>
              <a:t>IZQUIERDA</a:t>
            </a:r>
            <a:r>
              <a:rPr lang="es-ES" sz="1600" dirty="0"/>
              <a:t>. Devuelve los primeros K caracteres de una cadena de texto.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ES" sz="1600" dirty="0"/>
              <a:t>DERECHA. Devuelve los últimos K caracteres de una cadena de texto.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ES" sz="1600" dirty="0"/>
              <a:t>EXTRAE. Comienza en el carácter K de una cadena de texto y devuelve los siguientes m caracteres.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ES" sz="1600" dirty="0"/>
              <a:t>ESPACIOS. Esta función permite eliminar todos los espacios de la cadena de texto excepto los espacios simples entre palabras. Esta función también elimina los espacios al inicio y al final de la celda.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/>
              <a:t>LARGO. Devuelve el número de caracteres en una cadena de texto, incluyendo los </a:t>
            </a:r>
            <a:r>
              <a:rPr lang="es-ES" sz="1600" dirty="0" smtClean="0"/>
              <a:t>espacios.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ES" sz="1600" dirty="0"/>
              <a:t>ENCONTRAR y HALLAR. La función encontrar devuelve la ubicación después del carácter K del primer carácter de texto buscado en el texto actual, distinguiendo entre mayúsculas y minúsculas mientras que HALLAR realiza la misma operación pero sin distinguir entre mayúsculas y minúsculas.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ES" sz="1600" dirty="0"/>
              <a:t>REPETIR. Permite repetir una cadena de texto un numero deseado de veces, por ejemplo REPETIR(“|”;3) produce la salida |||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ES" sz="1600" dirty="0"/>
              <a:t>CONCATENAR y &amp;. Permite unir cadenas de texto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600" dirty="0"/>
              <a:t>MAYUSC y MINUSC. Cambian todo el texto a mayúsculas o minúsculas </a:t>
            </a:r>
            <a:r>
              <a:rPr lang="es-ES" sz="1600" dirty="0" smtClean="0"/>
              <a:t>respectivamente</a:t>
            </a:r>
            <a:endParaRPr lang="es-ES" sz="1600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3518" y="188640"/>
            <a:ext cx="1274804" cy="6440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2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611560" y="508518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179512" y="116632"/>
            <a:ext cx="8856984" cy="523220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1400" b="1" dirty="0">
                <a:solidFill>
                  <a:schemeClr val="dk1"/>
                </a:solidFill>
                <a:latin typeface="+mn-lt"/>
                <a:cs typeface="+mn-cs"/>
              </a:rPr>
              <a:t>Caso </a:t>
            </a:r>
            <a:r>
              <a:rPr lang="es-ES" sz="1400" b="1" dirty="0" smtClean="0">
                <a:solidFill>
                  <a:schemeClr val="dk1"/>
                </a:solidFill>
                <a:latin typeface="+mn-lt"/>
                <a:cs typeface="+mn-cs"/>
              </a:rPr>
              <a:t>1:Auditoria Interna</a:t>
            </a:r>
            <a:endParaRPr lang="es-ES" sz="1400" b="1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just"/>
            <a:r>
              <a:rPr lang="es-ES" sz="1400" dirty="0" smtClean="0"/>
              <a:t>En </a:t>
            </a:r>
            <a:r>
              <a:rPr lang="es-ES" sz="1400" dirty="0"/>
              <a:t>este caso se aplican las principales funciones de texto a la cadena “Auditoria Interna” y analizaremos su </a:t>
            </a:r>
            <a:r>
              <a:rPr lang="es-ES" sz="1400" dirty="0" smtClean="0"/>
              <a:t>efecto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75" y="764704"/>
            <a:ext cx="8780964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8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07504" y="1698001"/>
            <a:ext cx="3024335" cy="3077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HALLAR</a:t>
            </a:r>
            <a:endParaRPr lang="es-E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11560" y="508518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3" name="Rectángulo 2"/>
          <p:cNvSpPr/>
          <p:nvPr/>
        </p:nvSpPr>
        <p:spPr>
          <a:xfrm>
            <a:off x="130152" y="2075934"/>
            <a:ext cx="8856984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función HALLAR </a:t>
            </a: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buscan 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 cadena de texto dentro de una segunda cadena </a:t>
            </a: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devuelven el número de la posición inicial de la primera cadena de texto desde el primer carácter de la segunda cadena de texto</a:t>
            </a: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2 Subtítulo"/>
          <p:cNvSpPr>
            <a:spLocks noGrp="1"/>
          </p:cNvSpPr>
          <p:nvPr>
            <p:ph type="subTitle" idx="1"/>
          </p:nvPr>
        </p:nvSpPr>
        <p:spPr>
          <a:xfrm>
            <a:off x="107504" y="44624"/>
            <a:ext cx="8856984" cy="1584176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/>
              <a:t>1 ¿Para qué las funciones de búsqueda o referencias?</a:t>
            </a:r>
          </a:p>
          <a:p>
            <a:pPr algn="just"/>
            <a:r>
              <a:rPr lang="es-ES" sz="1800" b="1" dirty="0"/>
              <a:t>2 Generalidades</a:t>
            </a:r>
          </a:p>
          <a:p>
            <a:pPr algn="just"/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3 Sintaxis básicas de las principales funciones de </a:t>
            </a:r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texto</a:t>
            </a:r>
            <a:endParaRPr lang="es-ES" sz="18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1" algn="just">
              <a:spcBef>
                <a:spcPts val="0"/>
              </a:spcBef>
            </a:pPr>
            <a:r>
              <a:rPr lang="es-E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Función </a:t>
            </a:r>
            <a:r>
              <a:rPr lang="es-E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Hallar. Concepto, sintaxis y argumentos</a:t>
            </a:r>
          </a:p>
          <a:p>
            <a:pPr lvl="1" algn="just">
              <a:spcBef>
                <a:spcPts val="0"/>
              </a:spcBef>
            </a:pPr>
            <a:r>
              <a:rPr lang="es-E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Función Remplazar y combinado con Hallar. Concepto, sintaxis y argumentos</a:t>
            </a:r>
          </a:p>
          <a:p>
            <a:pPr lvl="1" algn="just">
              <a:spcBef>
                <a:spcPts val="0"/>
              </a:spcBef>
            </a:pPr>
            <a:r>
              <a:rPr lang="es-E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Función Valor combinado con Remplazar y con </a:t>
            </a:r>
            <a:r>
              <a:rPr lang="es-E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Hallar</a:t>
            </a:r>
            <a:endParaRPr lang="es-ES" sz="12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30152" y="4449970"/>
            <a:ext cx="4428492" cy="12926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ejemplo, para buscar la ubicación de la letra "p" en la palabra "impresora", podemos usar la siguiente función</a:t>
            </a:r>
            <a:r>
              <a:rPr lang="es-E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s-E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s-E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HALLAR("</a:t>
            </a:r>
            <a:r>
              <a:rPr lang="es-E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p";"impresora</a:t>
            </a:r>
            <a:r>
              <a:rPr lang="es-E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</a:t>
            </a:r>
            <a:endParaRPr lang="es-ES" sz="16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 función devuelve 3 porque "p" es el tercer carácter en la palabra "impresora."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30152" y="5826447"/>
            <a:ext cx="8887139" cy="88633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Además, podemos buscar por palabras dentro de otras palabras. Por ejemplo, la </a:t>
            </a:r>
            <a:r>
              <a:rPr lang="es-E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función </a:t>
            </a:r>
            <a:r>
              <a:rPr lang="es-ES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s-E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HALLAR("</a:t>
            </a:r>
            <a:r>
              <a:rPr lang="es-E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medio","promedio</a:t>
            </a:r>
            <a:r>
              <a:rPr lang="es-ES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 </a:t>
            </a:r>
            <a:r>
              <a:rPr lang="es-E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devuelve </a:t>
            </a:r>
            <a:r>
              <a:rPr lang="es-ES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porque la palabra "medio" comienza en el cuarto carácter de la palabra "promedio</a:t>
            </a:r>
            <a:r>
              <a:rPr lang="es-E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es-ES" sz="1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152" y="2743473"/>
            <a:ext cx="4451140" cy="1621276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4702102" y="2869193"/>
            <a:ext cx="424847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Texto_buscado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 el texto que desea encontrar. Puede utilizar los caracteres comodines, signo de interrogación (?) y asterisco (*) en el argumento </a:t>
            </a: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texto_buscado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El signo de interrogación corresponde a un carácter cualquiera y el asterisco equivale a cualquier secuencia de caracteres</a:t>
            </a:r>
            <a:r>
              <a:rPr lang="es-E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1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Dentro_del_texto</a:t>
            </a:r>
            <a:r>
              <a:rPr lang="es-E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el texto en el que </a:t>
            </a:r>
            <a:r>
              <a:rPr lang="es-E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desea 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encontrar </a:t>
            </a: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texto_buscado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1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Núm_inicial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número de carácter en </a:t>
            </a:r>
            <a:r>
              <a:rPr lang="es-E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dentro del texto 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donde desea iniciar la búsqueda.</a:t>
            </a:r>
            <a:endParaRPr lang="es-ES" sz="14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76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611560" y="508518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2 Subtítulo"/>
          <p:cNvSpPr>
            <a:spLocks noGrp="1"/>
          </p:cNvSpPr>
          <p:nvPr>
            <p:ph type="subTitle" idx="1"/>
          </p:nvPr>
        </p:nvSpPr>
        <p:spPr>
          <a:xfrm>
            <a:off x="107504" y="44624"/>
            <a:ext cx="8856984" cy="1584176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/>
              <a:t>1 ¿Para qué las funciones de búsqueda o referencias?</a:t>
            </a:r>
          </a:p>
          <a:p>
            <a:pPr algn="just"/>
            <a:r>
              <a:rPr lang="es-ES" sz="1800" b="1" dirty="0"/>
              <a:t>2 Generalidades</a:t>
            </a:r>
          </a:p>
          <a:p>
            <a:pPr algn="just"/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3 Sintaxis básicas de las principales funciones de </a:t>
            </a:r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texto</a:t>
            </a:r>
            <a:endParaRPr lang="es-ES" sz="18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1" algn="just">
              <a:spcBef>
                <a:spcPts val="0"/>
              </a:spcBef>
            </a:pPr>
            <a:r>
              <a:rPr lang="es-E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Función </a:t>
            </a:r>
            <a:r>
              <a:rPr lang="es-E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Hallar. Concepto, sintaxis y argumentos</a:t>
            </a:r>
          </a:p>
          <a:p>
            <a:pPr lvl="1" algn="just">
              <a:spcBef>
                <a:spcPts val="0"/>
              </a:spcBef>
            </a:pPr>
            <a:r>
              <a:rPr lang="es-E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Función Remplazar y combinado con Hallar. Concepto, sintaxis y argumentos</a:t>
            </a:r>
          </a:p>
          <a:p>
            <a:pPr lvl="1" algn="just">
              <a:spcBef>
                <a:spcPts val="0"/>
              </a:spcBef>
            </a:pPr>
            <a:r>
              <a:rPr lang="es-E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Función Valor combinado con Remplazar y con </a:t>
            </a:r>
            <a:r>
              <a:rPr lang="es-E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Hallar</a:t>
            </a:r>
            <a:endParaRPr lang="es-ES" sz="12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07504" y="1772816"/>
            <a:ext cx="7128792" cy="3077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REMPLAZAR-HALLAR. </a:t>
            </a:r>
            <a:r>
              <a:rPr lang="es-ES" sz="1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Función Remplazar y combinado con Hallar. Concepto, sintaxis y argumentos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107504" y="2214115"/>
            <a:ext cx="8856984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REEMPLAZAR 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remplaza parte de una cadena de texto, en función del número de caracteres que especifique, con una cadena de texto </a:t>
            </a: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diferente. Esta 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función normalmente se combina con </a:t>
            </a: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Hallar.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107504" y="2858077"/>
            <a:ext cx="3816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Ejemplo: </a:t>
            </a:r>
            <a:r>
              <a:rPr lang="es-E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 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 como se muestra en la </a:t>
            </a:r>
            <a:r>
              <a:rPr lang="es-E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través de </a:t>
            </a:r>
            <a:r>
              <a:rPr lang="es-E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HALLAR 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localizamos la posición que ocupa el punto para después remplazarlo por coma</a:t>
            </a:r>
            <a:endParaRPr lang="es-ES" dirty="0"/>
          </a:p>
        </p:txBody>
      </p:sp>
      <p:pic>
        <p:nvPicPr>
          <p:cNvPr id="18" name="Imagen 17"/>
          <p:cNvPicPr/>
          <p:nvPr/>
        </p:nvPicPr>
        <p:blipFill>
          <a:blip r:embed="rId3"/>
          <a:stretch>
            <a:fillRect/>
          </a:stretch>
        </p:blipFill>
        <p:spPr>
          <a:xfrm>
            <a:off x="3980159" y="2850504"/>
            <a:ext cx="5024755" cy="283845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32719" y="3933056"/>
            <a:ext cx="3819201" cy="1488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s-ES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Sintaxis</a:t>
            </a:r>
            <a:endParaRPr lang="es-ES" sz="16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Texto_original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es el texto en el que desea reemplazar algunos caracteres.</a:t>
            </a:r>
          </a:p>
          <a:p>
            <a:pPr marL="34290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Núm_inicial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es la posición del carácter dentro de </a:t>
            </a: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texto_original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desea reemplazar por </a:t>
            </a: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texto_nuevo</a:t>
            </a:r>
            <a:r>
              <a:rPr lang="es-E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79512" y="5748141"/>
            <a:ext cx="882540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Núm_de_caracteres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es el número de caracteres de </a:t>
            </a: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texto_original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desea que REEMPLAZAR sustituya por </a:t>
            </a: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texto_nuevo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Núm_bytes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es el número de bytes de </a:t>
            </a: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texto_original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desea que REEMPLAZARB reemplace por </a:t>
            </a: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texto_nuevo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Texto_nuevo</a:t>
            </a: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es el texto que reemplazará los caracteres de </a:t>
            </a:r>
            <a:r>
              <a:rPr lang="es-ES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texto_original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75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611560" y="508518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2 Subtítulo"/>
          <p:cNvSpPr>
            <a:spLocks noGrp="1"/>
          </p:cNvSpPr>
          <p:nvPr>
            <p:ph type="subTitle" idx="1"/>
          </p:nvPr>
        </p:nvSpPr>
        <p:spPr>
          <a:xfrm>
            <a:off x="107504" y="44624"/>
            <a:ext cx="8856984" cy="1584176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/>
              <a:t>1 ¿Para qué las funciones de búsqueda o referencias?</a:t>
            </a:r>
          </a:p>
          <a:p>
            <a:pPr algn="just"/>
            <a:r>
              <a:rPr lang="es-ES" sz="1800" b="1" dirty="0"/>
              <a:t>2 Generalidades</a:t>
            </a:r>
          </a:p>
          <a:p>
            <a:pPr algn="just"/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3 Sintaxis básicas de las principales funciones de </a:t>
            </a:r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texto</a:t>
            </a:r>
            <a:endParaRPr lang="es-ES" sz="18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1" algn="just">
              <a:spcBef>
                <a:spcPts val="0"/>
              </a:spcBef>
            </a:pPr>
            <a:r>
              <a:rPr lang="es-E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Función </a:t>
            </a:r>
            <a:r>
              <a:rPr lang="es-E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Hallar. Concepto, sintaxis y argumentos</a:t>
            </a:r>
          </a:p>
          <a:p>
            <a:pPr lvl="1" algn="just">
              <a:spcBef>
                <a:spcPts val="0"/>
              </a:spcBef>
            </a:pPr>
            <a:r>
              <a:rPr lang="es-E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Función Remplazar y combinado con Hallar. Concepto, sintaxis y argumentos</a:t>
            </a:r>
          </a:p>
          <a:p>
            <a:pPr lvl="1" algn="just">
              <a:spcBef>
                <a:spcPts val="0"/>
              </a:spcBef>
            </a:pPr>
            <a:r>
              <a:rPr lang="es-E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Función Valor combinado con Remplazar y con </a:t>
            </a:r>
            <a:r>
              <a:rPr lang="es-E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Hallar</a:t>
            </a:r>
            <a:endParaRPr lang="es-ES" sz="12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07504" y="1772816"/>
            <a:ext cx="8424936" cy="3077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1" algn="just">
              <a:spcBef>
                <a:spcPts val="0"/>
              </a:spcBef>
            </a:pPr>
            <a:r>
              <a:rPr lang="es-E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VALOR-REMPLAZAR-HALLAR. </a:t>
            </a:r>
            <a:r>
              <a:rPr lang="es-ES" sz="1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Función Valor combinado con Remplazar y con </a:t>
            </a:r>
            <a:r>
              <a:rPr lang="es-ES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Hallar. </a:t>
            </a:r>
            <a:r>
              <a:rPr lang="es-ES" sz="1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Concepto, sintaxis y </a:t>
            </a:r>
            <a:r>
              <a:rPr lang="es-ES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argumentos</a:t>
            </a:r>
            <a:endParaRPr lang="es-ES" sz="1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101013" y="2143629"/>
            <a:ext cx="8856984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 Convierte 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texto en un </a:t>
            </a: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numero. Esta 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función </a:t>
            </a: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 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podría combinar con las dos vistas anteriormente tal y como podemos observar</a:t>
            </a: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=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VALOR(REEMPLAZAR(G10;HALLAR(".";G10);1</a:t>
            </a: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;","))</a:t>
            </a: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251520" y="2924944"/>
            <a:ext cx="4674273" cy="3539430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1400" b="1" dirty="0">
                <a:solidFill>
                  <a:schemeClr val="dk1"/>
                </a:solidFill>
                <a:latin typeface="+mn-lt"/>
                <a:cs typeface="+mn-cs"/>
              </a:rPr>
              <a:t>Caso </a:t>
            </a:r>
            <a:r>
              <a:rPr lang="es-ES" sz="1400" b="1" dirty="0" smtClean="0">
                <a:solidFill>
                  <a:schemeClr val="dk1"/>
                </a:solidFill>
                <a:latin typeface="+mn-lt"/>
                <a:cs typeface="+mn-cs"/>
              </a:rPr>
              <a:t>5: VALOR-REMPLAZAR-HALLAR  PNB Trimestre</a:t>
            </a:r>
            <a:endParaRPr lang="es-ES" sz="1400" b="1" dirty="0">
              <a:solidFill>
                <a:schemeClr val="dk1"/>
              </a:solidFill>
              <a:latin typeface="+mn-lt"/>
              <a:cs typeface="+mn-cs"/>
            </a:endParaRPr>
          </a:p>
          <a:p>
            <a:pPr algn="just"/>
            <a:r>
              <a:rPr lang="es-ES" sz="1400" i="1" dirty="0"/>
              <a:t>Remplazando puntos de texto por comas de decimales. Izquierda, Espacio, Extrae y Combinando Valor, Remplazar, y </a:t>
            </a:r>
            <a:r>
              <a:rPr lang="es-ES" sz="1400" i="1" dirty="0" smtClean="0"/>
              <a:t>Hallar</a:t>
            </a:r>
          </a:p>
          <a:p>
            <a:pPr algn="just"/>
            <a:r>
              <a:rPr lang="es-ES" sz="1400" dirty="0"/>
              <a:t>En nuestra hoja de calculo contamos con los valores trimestrales del PNB durante una serie de años que ha sido descargado de la fuente: http://forecasts.org/data/index.htm y bajo el siguiente formato presentado en  la </a:t>
            </a:r>
            <a:r>
              <a:rPr lang="es-ES" sz="1400" dirty="0" smtClean="0"/>
              <a:t>Ilustración.</a:t>
            </a:r>
            <a:endParaRPr lang="es-ES" sz="1400" dirty="0"/>
          </a:p>
          <a:p>
            <a:pPr algn="just"/>
            <a:r>
              <a:rPr lang="es-ES" sz="1400" dirty="0"/>
              <a:t>Debemos usar una función que nos permita extraer en columnas independientes la información contenida que se corresponde al año, trimestre y valor del Producto Nacional Bruto por tanto el resultado debe ser tres columnas independientes.</a:t>
            </a:r>
          </a:p>
          <a:p>
            <a:pPr algn="just"/>
            <a:r>
              <a:rPr lang="es-ES" sz="1400" dirty="0"/>
              <a:t>En este caso usaremos una función combinada Valor, Remplazar y Hallar o bien comenzando en primer lugar por separar en vez de combinar las </a:t>
            </a:r>
            <a:r>
              <a:rPr lang="es-ES" sz="1400" dirty="0" smtClean="0"/>
              <a:t>funciones</a:t>
            </a:r>
            <a:endParaRPr lang="es-ES" sz="14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6" y="2846933"/>
            <a:ext cx="3723809" cy="35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65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611560" y="508518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2 Subtítulo"/>
          <p:cNvSpPr>
            <a:spLocks noGrp="1"/>
          </p:cNvSpPr>
          <p:nvPr>
            <p:ph type="subTitle" idx="1"/>
          </p:nvPr>
        </p:nvSpPr>
        <p:spPr>
          <a:xfrm>
            <a:off x="107504" y="44624"/>
            <a:ext cx="8856984" cy="1870462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/>
              <a:t>1 ¿Para qué las funciones de búsqueda o referencias?</a:t>
            </a:r>
          </a:p>
          <a:p>
            <a:pPr algn="just"/>
            <a:r>
              <a:rPr lang="es-ES" sz="1800" b="1" dirty="0"/>
              <a:t>2 Generalidades</a:t>
            </a:r>
          </a:p>
          <a:p>
            <a:pPr algn="just"/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3 Sintaxis básicas de las principales funciones de </a:t>
            </a:r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texto</a:t>
            </a:r>
            <a:endParaRPr lang="es-ES" sz="18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1" algn="just">
              <a:spcBef>
                <a:spcPts val="0"/>
              </a:spcBef>
            </a:pPr>
            <a:r>
              <a:rPr lang="es-E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Función </a:t>
            </a:r>
            <a:r>
              <a:rPr lang="es-E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Hallar. Concepto, sintaxis y argumentos</a:t>
            </a:r>
          </a:p>
          <a:p>
            <a:pPr lvl="1" algn="just">
              <a:spcBef>
                <a:spcPts val="0"/>
              </a:spcBef>
            </a:pPr>
            <a:r>
              <a:rPr lang="es-E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Función Remplazar y combinado con Hallar. Concepto, sintaxis y argumentos</a:t>
            </a:r>
          </a:p>
          <a:p>
            <a:pPr lvl="1" algn="just">
              <a:spcBef>
                <a:spcPts val="0"/>
              </a:spcBef>
            </a:pPr>
            <a:r>
              <a:rPr lang="es-ES" sz="1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Función Valor combinado con Remplazar y con </a:t>
            </a:r>
            <a:r>
              <a:rPr lang="es-E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Hallar</a:t>
            </a:r>
          </a:p>
          <a:p>
            <a:pPr algn="just">
              <a:spcBef>
                <a:spcPts val="0"/>
              </a:spcBef>
            </a:pPr>
            <a:r>
              <a:rPr lang="es-ES" sz="1800" b="1" dirty="0"/>
              <a:t>4 Casos planteados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140783" y="2060848"/>
            <a:ext cx="8823705" cy="2585323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_tradnl" b="1" dirty="0">
                <a:solidFill>
                  <a:srgbClr val="FF0000"/>
                </a:solidFill>
              </a:rPr>
              <a:t>Casos </a:t>
            </a:r>
            <a:r>
              <a:rPr lang="es-ES_tradnl" b="1" dirty="0" smtClean="0">
                <a:solidFill>
                  <a:srgbClr val="FF0000"/>
                </a:solidFill>
              </a:rPr>
              <a:t>planteados</a:t>
            </a:r>
            <a:endParaRPr lang="es-ES" b="1" dirty="0">
              <a:solidFill>
                <a:srgbClr val="FF0000"/>
              </a:solidFill>
            </a:endParaRPr>
          </a:p>
          <a:p>
            <a:pPr algn="just"/>
            <a:r>
              <a:rPr lang="es-ES" sz="1400" b="1" dirty="0" smtClean="0"/>
              <a:t>Funciones </a:t>
            </a:r>
            <a:r>
              <a:rPr lang="es-ES" sz="1400" b="1" dirty="0" smtClean="0"/>
              <a:t>Hallar, Remplazar, Izquierda, </a:t>
            </a:r>
            <a:r>
              <a:rPr lang="es-ES" sz="1400" b="1" dirty="0"/>
              <a:t>Derecha, Extrae, Valor, </a:t>
            </a:r>
            <a:r>
              <a:rPr lang="es-ES" sz="1400" b="1" dirty="0" smtClean="0"/>
              <a:t>Espacios, Encontrar </a:t>
            </a:r>
            <a:r>
              <a:rPr lang="es-ES" sz="1400" b="1" dirty="0"/>
              <a:t>y </a:t>
            </a:r>
            <a:r>
              <a:rPr lang="es-ES" sz="1400" b="1" dirty="0" smtClean="0"/>
              <a:t>Largo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400" b="1" dirty="0"/>
              <a:t>Caso 1 Auditoria Interna. Aplicando las funciones básicas de texto como Izquierda, Derecha, Extrae, Espacios, Largo, etc.</a:t>
            </a:r>
            <a:endParaRPr lang="es-ES" sz="1400" b="1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400" b="1" dirty="0" smtClean="0"/>
              <a:t>Caso </a:t>
            </a:r>
            <a:r>
              <a:rPr lang="es-ES" sz="1400" b="1" dirty="0" smtClean="0">
                <a:solidFill>
                  <a:schemeClr val="dk1"/>
                </a:solidFill>
                <a:latin typeface="+mn-lt"/>
                <a:cs typeface="+mn-cs"/>
              </a:rPr>
              <a:t>2</a:t>
            </a:r>
            <a:r>
              <a:rPr lang="es-ES" sz="1400" b="1" dirty="0"/>
              <a:t>: Stock Familia </a:t>
            </a:r>
            <a:r>
              <a:rPr lang="es-ES" sz="1400" b="1" dirty="0" smtClean="0"/>
              <a:t>Informática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400" b="1" dirty="0" smtClean="0"/>
              <a:t>Caso 3: Direcciones </a:t>
            </a:r>
            <a:r>
              <a:rPr lang="es-ES" sz="1400" b="1" dirty="0"/>
              <a:t>de </a:t>
            </a:r>
            <a:r>
              <a:rPr lang="es-ES" sz="1400" b="1" dirty="0" smtClean="0"/>
              <a:t>Clientes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_tradnl" sz="1400" b="1" dirty="0" smtClean="0">
                <a:solidFill>
                  <a:schemeClr val="dk1"/>
                </a:solidFill>
                <a:latin typeface="+mn-lt"/>
                <a:cs typeface="+mn-cs"/>
              </a:rPr>
              <a:t>Caso 4: </a:t>
            </a:r>
            <a:r>
              <a:rPr lang="es-ES_tradnl" sz="1400" b="1" dirty="0" err="1" smtClean="0">
                <a:solidFill>
                  <a:schemeClr val="dk1"/>
                </a:solidFill>
                <a:latin typeface="+mn-lt"/>
                <a:cs typeface="+mn-cs"/>
              </a:rPr>
              <a:t>IDPrecios</a:t>
            </a:r>
            <a:endParaRPr lang="es-ES_tradnl" sz="1400" b="1" dirty="0" smtClean="0">
              <a:solidFill>
                <a:schemeClr val="dk1"/>
              </a:solidFill>
              <a:latin typeface="+mn-lt"/>
              <a:cs typeface="+mn-cs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400" b="1" dirty="0"/>
              <a:t>Caso 5 </a:t>
            </a:r>
            <a:r>
              <a:rPr lang="es-ES" sz="1400" b="1" dirty="0" err="1" smtClean="0"/>
              <a:t>PNBtrimestral</a:t>
            </a:r>
            <a:endParaRPr lang="es-ES_tradnl" sz="1400" b="1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_tradnl" sz="1400" b="1" dirty="0" smtClean="0">
                <a:solidFill>
                  <a:schemeClr val="dk1"/>
                </a:solidFill>
                <a:latin typeface="+mn-lt"/>
                <a:cs typeface="+mn-cs"/>
              </a:rPr>
              <a:t>Caso 6: </a:t>
            </a:r>
            <a:r>
              <a:rPr lang="es-ES_tradnl" sz="1400" b="1" dirty="0" smtClean="0">
                <a:solidFill>
                  <a:schemeClr val="dk1"/>
                </a:solidFill>
                <a:latin typeface="+mn-lt"/>
                <a:cs typeface="+mn-cs"/>
              </a:rPr>
              <a:t>Moda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400" b="1" dirty="0"/>
              <a:t>Caso 7 Nombres </a:t>
            </a:r>
            <a:r>
              <a:rPr lang="es-ES" sz="1400" b="1" dirty="0" smtClean="0"/>
              <a:t>invertidos</a:t>
            </a:r>
            <a:endParaRPr lang="es-ES" sz="1400" b="1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sz="1400" b="1" dirty="0"/>
              <a:t>Caso 8 Caso especial ventas de la provincia</a:t>
            </a:r>
          </a:p>
        </p:txBody>
      </p:sp>
    </p:spTree>
    <p:extLst>
      <p:ext uri="{BB962C8B-B14F-4D97-AF65-F5344CB8AC3E}">
        <p14:creationId xmlns:p14="http://schemas.microsoft.com/office/powerpoint/2010/main" val="342041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1219</Words>
  <Application>Microsoft Office PowerPoint</Application>
  <PresentationFormat>Presentación en pantalla (4:3)</PresentationFormat>
  <Paragraphs>92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Symbol</vt:lpstr>
      <vt:lpstr>Times New Roman</vt:lpstr>
      <vt:lpstr>1_Tema de Office</vt:lpstr>
      <vt:lpstr>Tema: Funciones en Excel (II) Funciones de Texto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Introducción a las BDR. Generalidades del Access</dc:title>
  <dc:creator>jggomez</dc:creator>
  <cp:lastModifiedBy>Jose Ignacio González Gómez</cp:lastModifiedBy>
  <cp:revision>161</cp:revision>
  <dcterms:created xsi:type="dcterms:W3CDTF">2008-02-26T09:03:54Z</dcterms:created>
  <dcterms:modified xsi:type="dcterms:W3CDTF">2013-12-11T06:52:28Z</dcterms:modified>
</cp:coreProperties>
</file>