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sldIdLst>
    <p:sldId id="270" r:id="rId2"/>
    <p:sldId id="287" r:id="rId3"/>
    <p:sldId id="289" r:id="rId4"/>
    <p:sldId id="299" r:id="rId5"/>
    <p:sldId id="290" r:id="rId6"/>
    <p:sldId id="298" r:id="rId7"/>
    <p:sldId id="301" r:id="rId8"/>
    <p:sldId id="30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11/12/2013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2EEC-7E7B-4E76-B2E7-D08487EB7AF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2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609800" y="83321"/>
            <a:ext cx="7215187" cy="2193552"/>
          </a:xfrm>
        </p:spPr>
        <p:txBody>
          <a:bodyPr/>
          <a:lstStyle/>
          <a:p>
            <a:r>
              <a:rPr lang="es-ES" sz="3100" b="1" u="sng" dirty="0" smtClean="0"/>
              <a:t>Tema: </a:t>
            </a:r>
            <a:r>
              <a:rPr lang="es-ES" sz="3100" b="1" u="sng" dirty="0"/>
              <a:t>Funciones en Excel </a:t>
            </a:r>
            <a:r>
              <a:rPr lang="es-ES" sz="3100" b="1" u="sng" dirty="0" smtClean="0"/>
              <a:t>(II)</a:t>
            </a:r>
            <a:br>
              <a:rPr lang="es-ES" sz="3100" b="1" u="sng" dirty="0" smtClean="0"/>
            </a:br>
            <a:r>
              <a:rPr lang="es-ES" sz="2800" i="1" dirty="0" smtClean="0"/>
              <a:t>Funciones </a:t>
            </a:r>
            <a:r>
              <a:rPr lang="es-ES" sz="2800" i="1" dirty="0"/>
              <a:t>de </a:t>
            </a:r>
            <a:r>
              <a:rPr lang="es-ES" sz="2800" i="1" dirty="0" smtClean="0"/>
              <a:t>Texto</a:t>
            </a:r>
            <a:endParaRPr lang="es-ES" sz="2800" i="1" dirty="0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3096344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000" b="1" u="sng" dirty="0" smtClean="0"/>
              <a:t>Índice:</a:t>
            </a:r>
          </a:p>
          <a:p>
            <a:pPr algn="just"/>
            <a:r>
              <a:rPr lang="es-ES" sz="1800" b="1" dirty="0" smtClean="0"/>
              <a:t>1 ¿Para </a:t>
            </a:r>
            <a:r>
              <a:rPr lang="es-ES" sz="1800" b="1" dirty="0"/>
              <a:t>qué las funciones de texto?</a:t>
            </a:r>
          </a:p>
          <a:p>
            <a:pPr algn="just"/>
            <a:r>
              <a:rPr lang="es-ES" sz="1800" b="1" dirty="0" smtClean="0"/>
              <a:t>2 Generalidades</a:t>
            </a:r>
            <a:endParaRPr lang="es-ES" sz="1800" b="1" dirty="0"/>
          </a:p>
          <a:p>
            <a:pPr algn="just"/>
            <a:r>
              <a:rPr lang="es-ES" sz="1800" b="1" dirty="0" smtClean="0"/>
              <a:t>3 Sintaxis </a:t>
            </a:r>
            <a:r>
              <a:rPr lang="es-ES" sz="1800" b="1" dirty="0"/>
              <a:t>básicas de las principales funciones de texto</a:t>
            </a:r>
          </a:p>
          <a:p>
            <a:pPr lvl="1" algn="just"/>
            <a:r>
              <a:rPr lang="es-ES" sz="1400" b="1" dirty="0"/>
              <a:t>Función Hallar. Concepto, sintaxis y argumentos</a:t>
            </a:r>
          </a:p>
          <a:p>
            <a:pPr lvl="1" algn="just"/>
            <a:r>
              <a:rPr lang="es-ES" sz="1400" b="1" dirty="0"/>
              <a:t>Función Remplazar y combinado con Hallar. Concepto, sintaxis y argumentos</a:t>
            </a:r>
          </a:p>
          <a:p>
            <a:pPr lvl="1" algn="just"/>
            <a:r>
              <a:rPr lang="es-ES" sz="1400" b="1" dirty="0"/>
              <a:t>Función Valor combinado con Remplazar y con Hallar</a:t>
            </a:r>
          </a:p>
          <a:p>
            <a:pPr algn="just"/>
            <a:r>
              <a:rPr lang="es-ES" sz="1800" b="1" dirty="0" smtClean="0"/>
              <a:t>4 Combinando </a:t>
            </a:r>
            <a:r>
              <a:rPr lang="es-ES" sz="1800" b="1" dirty="0"/>
              <a:t>funciones de texto</a:t>
            </a:r>
          </a:p>
          <a:p>
            <a:pPr algn="just"/>
            <a:r>
              <a:rPr lang="es-ES" sz="1800" b="1" dirty="0" smtClean="0"/>
              <a:t>5 Formato </a:t>
            </a:r>
            <a:r>
              <a:rPr lang="es-ES" sz="1800" b="1" dirty="0"/>
              <a:t>Texto, casos y ejemplos</a:t>
            </a:r>
          </a:p>
          <a:p>
            <a:pPr algn="just"/>
            <a:r>
              <a:rPr lang="es-ES" sz="1800" b="1" dirty="0" smtClean="0"/>
              <a:t>6 Casos planteados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3888432" cy="360040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 ¿Para qué las funciones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texto?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620688"/>
            <a:ext cx="7560840" cy="455509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envía por correo un fichero de datos, cuando exportamos de nuestro programa de contable o de gestión comercial información económica y financiera,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deseamos trabajar en nuestra hoja de cálculo frecuentemente estos datos no se encuentran en el formato deseado y es necesario realizar ajustes del tipo: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encontramos con celdas que contiene el código, descripción y precio del producto y necesitamos separar estos valores para poder tratarlos adecuadamente.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campos de nombre apellidos y dirección de cliente aparecen separados por comas en una misma fila y nos interesaría cambiar el formato para poder preparar etiquetas de envió postal.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libro diario de ventas que hemos exportado desde nuestro programa contable, las fechas, cantidades e importes totales aparecen en la misma fila y necesitamos tenerla separadas para su tratamiento analítico.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80797"/>
            <a:ext cx="1274804" cy="64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720080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</a:t>
            </a:r>
            <a:r>
              <a:rPr lang="es-ES" sz="1800" b="1" dirty="0" smtClean="0"/>
              <a:t>texto?</a:t>
            </a:r>
            <a:endParaRPr lang="es-ES" sz="1800" b="1" dirty="0"/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Generalidades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7504" y="836712"/>
            <a:ext cx="7582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s-E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este conjunto de funciones de texto se pretende manipular los datos contenidos en una celda para extraer o consultar parte de ellos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79512" y="1421487"/>
            <a:ext cx="7510172" cy="47397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Como más representativa de estas funciones tenemos: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IZQUIERDA</a:t>
            </a:r>
            <a:r>
              <a:rPr lang="es-ES" sz="1600" dirty="0"/>
              <a:t>. Devuelve los primeros K caracteres de una cadena de texto.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DERECHA. Devuelve los últimos K caracteres de una cadena de texto.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EXTRAE. Comienza en el carácter K de una cadena de texto y devuelve los siguientes m caracteres.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ESPACIOS. Esta función permite eliminar todos los espacios de la cadena de texto excepto los espacios simples entre palabras. Esta función también elimina los espacios al inicio y al final de la celda.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LARGO. Devuelve el número de caracteres en una cadena de texto, incluyendo los </a:t>
            </a:r>
            <a:r>
              <a:rPr lang="es-ES" sz="1600" dirty="0" smtClean="0"/>
              <a:t>espacios.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ENCONTRAR y HALLAR. La función encontrar devuelve la ubicación después del carácter K del primer carácter de texto buscado en el texto actual, distinguiendo entre mayúsculas y minúsculas mientras que HALLAR realiza la misma operación pero sin distinguir entre mayúsculas y minúsculas.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REPETIR. Permite repetir una cadena de texto un numero deseado de veces, por ejemplo REPETIR(“|”;3) produce la salida |||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CONCATENAR y &amp;. Permite unir cadenas de texto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MAYUSC y MINUSC. Cambian todo el texto a mayúsculas o minúsculas </a:t>
            </a:r>
            <a:r>
              <a:rPr lang="es-ES" sz="1600" dirty="0" smtClean="0"/>
              <a:t>respectivamente</a:t>
            </a:r>
            <a:endParaRPr lang="es-ES" sz="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518" y="188640"/>
            <a:ext cx="1274804" cy="64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79512" y="116632"/>
            <a:ext cx="8856984" cy="52322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b="1" dirty="0">
                <a:solidFill>
                  <a:schemeClr val="dk1"/>
                </a:solidFill>
                <a:latin typeface="+mn-lt"/>
                <a:cs typeface="+mn-cs"/>
              </a:rPr>
              <a:t>Caso </a:t>
            </a:r>
            <a:r>
              <a:rPr lang="es-ES" sz="1400" b="1" dirty="0" smtClean="0">
                <a:solidFill>
                  <a:schemeClr val="dk1"/>
                </a:solidFill>
                <a:latin typeface="+mn-lt"/>
                <a:cs typeface="+mn-cs"/>
              </a:rPr>
              <a:t>1:Auditoria Interna</a:t>
            </a:r>
            <a:endParaRPr lang="es-ES" sz="1400" b="1" dirty="0">
              <a:solidFill>
                <a:schemeClr val="dk1"/>
              </a:solidFill>
              <a:latin typeface="+mn-lt"/>
              <a:cs typeface="+mn-cs"/>
            </a:endParaRPr>
          </a:p>
          <a:p>
            <a:pPr algn="just"/>
            <a:r>
              <a:rPr lang="es-ES" sz="1400" dirty="0" smtClean="0"/>
              <a:t>En </a:t>
            </a:r>
            <a:r>
              <a:rPr lang="es-ES" sz="1400" dirty="0"/>
              <a:t>este caso se aplican las principales funciones de texto a la cadena “Auditoria Interna” y analizaremos su </a:t>
            </a:r>
            <a:r>
              <a:rPr lang="es-ES" sz="1400" dirty="0" smtClean="0"/>
              <a:t>efecto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75" y="764704"/>
            <a:ext cx="878096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7504" y="1698001"/>
            <a:ext cx="3024335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HALLAR</a:t>
            </a:r>
            <a:endParaRPr lang="es-ES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130152" y="2075934"/>
            <a:ext cx="885698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función HALLAR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buscan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cadena de texto dentro de una segunda cadena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devuelven el número de la posición inicial de la primera cadena de texto desde el primer carácter de la segunda cadena de texto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856984" cy="1584176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/>
              <a:t>2 Generalidades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Sintaxis básicas de las principales funciones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texto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</a:t>
            </a: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Remplazar y combinado con 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Valor combinado con Remplazar y con </a:t>
            </a: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Hallar</a:t>
            </a:r>
            <a:endParaRPr lang="es-ES" sz="1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0152" y="4449970"/>
            <a:ext cx="4428492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ejemplo, para buscar la ubicación de la letra "p" en la palabra "impresora", podemos usar la siguiente función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HALLAR("</a:t>
            </a:r>
            <a:r>
              <a:rPr lang="es-E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p";"impresora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es-ES" sz="1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función devuelve 3 porque "p" es el tercer carácter en la palabra "impresora."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0152" y="5826447"/>
            <a:ext cx="8887139" cy="8863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Además, podemos buscar por palabras dentro de otras palabras. Por ejemplo, la 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función </a:t>
            </a: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HALLAR("</a:t>
            </a:r>
            <a:r>
              <a:rPr lang="es-E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medio","promedio</a:t>
            </a: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</a:t>
            </a:r>
            <a:r>
              <a:rPr lang="es-E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porque la palabra "medio" comienza en el cuarto carácter de la palabra "promedio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s-ES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52" y="2743473"/>
            <a:ext cx="4451140" cy="1621276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702102" y="2869193"/>
            <a:ext cx="42484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Texto_buscado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texto que desea encontrar. Puede utilizar los caracteres comodines, signo de interrogación (?) y asterisco (*) en el argumento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texto_buscado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 signo de interrogación corresponde a un carácter cualquiera y el asterisco equivale a cualquier secuencia de caracteres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Dentro_del_texto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el texto en el que 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desea 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encontrar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texto_buscado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Núm_inicial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número de carácter en 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dentro del texto 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donde desea iniciar la búsqueda.</a:t>
            </a:r>
            <a:endParaRPr lang="es-ES" sz="14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856984" cy="1584176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/>
              <a:t>2 Generalidades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Sintaxis básicas de las principales funciones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texto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</a:t>
            </a: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Remplazar y combinado con 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Valor combinado con Remplazar y con </a:t>
            </a: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Hallar</a:t>
            </a:r>
            <a:endParaRPr lang="es-ES" sz="1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7504" y="1772816"/>
            <a:ext cx="7128792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REMPLAZAR-HALLAR. </a:t>
            </a:r>
            <a:r>
              <a:rPr lang="es-ES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Función Remplazar y combinado con Hallar. Concepto, sintaxis y argumentos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07504" y="2214115"/>
            <a:ext cx="885698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REEMPLAZAR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remplaza parte de una cadena de texto, en función del número de caracteres que especifique, con una cadena de texto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diferente. Esta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función normalmente se combina con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Hallar.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07504" y="2858077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como se muestra en la 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través de </a:t>
            </a:r>
            <a:r>
              <a:rPr lang="es-E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HALLAR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localizamos la posición que ocupa el punto para después remplazarlo por coma</a:t>
            </a:r>
            <a:endParaRPr lang="es-ES" dirty="0"/>
          </a:p>
        </p:txBody>
      </p:sp>
      <p:pic>
        <p:nvPicPr>
          <p:cNvPr id="18" name="Imagen 17"/>
          <p:cNvPicPr/>
          <p:nvPr/>
        </p:nvPicPr>
        <p:blipFill>
          <a:blip r:embed="rId3"/>
          <a:stretch>
            <a:fillRect/>
          </a:stretch>
        </p:blipFill>
        <p:spPr>
          <a:xfrm>
            <a:off x="3980159" y="2850504"/>
            <a:ext cx="5024755" cy="283845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32719" y="3933056"/>
            <a:ext cx="3819201" cy="148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Sintaxis</a:t>
            </a:r>
            <a:endParaRPr lang="es-ES" sz="1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Texto_original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es el texto en el que desea reemplazar algunos caracteres.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Núm_inicial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es la posición del carácter dentro de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texto_original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desea reemplazar por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texto_nuevo</a:t>
            </a:r>
            <a:r>
              <a:rPr lang="es-E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79512" y="5748141"/>
            <a:ext cx="8825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Núm_de_caracteres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es el número de caracteres de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texto_original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desea que REEMPLAZAR sustituya por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texto_nuevo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Núm_bytes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es el número de bytes de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texto_original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desea que REEMPLAZARB reemplace por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texto_nuevo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Texto_nuevo</a:t>
            </a: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es el texto que reemplazará los caracteres de </a:t>
            </a:r>
            <a:r>
              <a:rPr lang="es-E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texto_original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856984" cy="1584176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/>
              <a:t>2 Generalidades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Sintaxis básicas de las principales funciones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texto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</a:t>
            </a: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Remplazar y combinado con 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Valor combinado con Remplazar y con </a:t>
            </a: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Hallar</a:t>
            </a:r>
            <a:endParaRPr lang="es-ES" sz="1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7504" y="1772816"/>
            <a:ext cx="8424936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</a:pPr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VALOR-REMPLAZAR-HALLAR. </a:t>
            </a:r>
            <a:r>
              <a:rPr lang="es-ES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Función Valor combinado con Remplazar y con </a:t>
            </a:r>
            <a:r>
              <a:rPr lang="es-E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Hallar. </a:t>
            </a:r>
            <a:r>
              <a:rPr lang="es-ES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Concepto, sintaxis y </a:t>
            </a:r>
            <a:r>
              <a:rPr lang="es-ES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argumentos</a:t>
            </a:r>
            <a:endParaRPr lang="es-ES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1013" y="2143629"/>
            <a:ext cx="885698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 Convierte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texto en un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numero. Esta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función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podría combinar con las dos vistas anteriormente tal y como podemos observar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=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VALOR(REEMPLAZAR(G10;HALLAR(".";G10);1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;","))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51520" y="2924944"/>
            <a:ext cx="4674273" cy="353943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b="1" dirty="0">
                <a:solidFill>
                  <a:schemeClr val="dk1"/>
                </a:solidFill>
                <a:latin typeface="+mn-lt"/>
                <a:cs typeface="+mn-cs"/>
              </a:rPr>
              <a:t>Caso </a:t>
            </a:r>
            <a:r>
              <a:rPr lang="es-ES" sz="1400" b="1" dirty="0" smtClean="0">
                <a:solidFill>
                  <a:schemeClr val="dk1"/>
                </a:solidFill>
                <a:latin typeface="+mn-lt"/>
                <a:cs typeface="+mn-cs"/>
              </a:rPr>
              <a:t>5: VALOR-REMPLAZAR-HALLAR  PNB Trimestre</a:t>
            </a:r>
            <a:endParaRPr lang="es-ES" sz="1400" b="1" dirty="0">
              <a:solidFill>
                <a:schemeClr val="dk1"/>
              </a:solidFill>
              <a:latin typeface="+mn-lt"/>
              <a:cs typeface="+mn-cs"/>
            </a:endParaRPr>
          </a:p>
          <a:p>
            <a:pPr algn="just"/>
            <a:r>
              <a:rPr lang="es-ES" sz="1400" i="1" dirty="0"/>
              <a:t>Remplazando puntos de texto por comas de decimales. Izquierda, Espacio, Extrae y Combinando Valor, Remplazar, y </a:t>
            </a:r>
            <a:r>
              <a:rPr lang="es-ES" sz="1400" i="1" dirty="0" smtClean="0"/>
              <a:t>Hallar</a:t>
            </a:r>
          </a:p>
          <a:p>
            <a:pPr algn="just"/>
            <a:r>
              <a:rPr lang="es-ES" sz="1400" dirty="0"/>
              <a:t>En nuestra hoja de calculo contamos con los valores trimestrales del PNB durante una serie de años que ha sido descargado de la fuente: http://forecasts.org/data/index.htm y bajo el siguiente formato presentado en  la </a:t>
            </a:r>
            <a:r>
              <a:rPr lang="es-ES" sz="1400" dirty="0" smtClean="0"/>
              <a:t>Ilustración.</a:t>
            </a:r>
            <a:endParaRPr lang="es-ES" sz="1400" dirty="0"/>
          </a:p>
          <a:p>
            <a:pPr algn="just"/>
            <a:r>
              <a:rPr lang="es-ES" sz="1400" dirty="0"/>
              <a:t>Debemos usar una función que nos permita extraer en columnas independientes la información contenida que se corresponde al año, trimestre y valor del Producto Nacional Bruto por tanto el resultado debe ser tres columnas independientes.</a:t>
            </a:r>
          </a:p>
          <a:p>
            <a:pPr algn="just"/>
            <a:r>
              <a:rPr lang="es-ES" sz="1400" dirty="0"/>
              <a:t>En este caso usaremos una función combinada Valor, Remplazar y Hallar o bien comenzando en primer lugar por separar en vez de combinar las </a:t>
            </a:r>
            <a:r>
              <a:rPr lang="es-ES" sz="1400" dirty="0" smtClean="0"/>
              <a:t>funciones</a:t>
            </a:r>
            <a:endParaRPr lang="es-ES" sz="1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846933"/>
            <a:ext cx="3723809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856984" cy="1870462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/>
              <a:t>2 Generalidades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Sintaxis básicas de las principales funciones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texto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</a:t>
            </a: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Remplazar y combinado con Hallar. Concepto, sintaxis y argumentos</a:t>
            </a:r>
          </a:p>
          <a:p>
            <a:pPr lvl="1" algn="just">
              <a:spcBef>
                <a:spcPts val="0"/>
              </a:spcBef>
            </a:pPr>
            <a:r>
              <a:rPr lang="es-E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Función Valor combinado con Remplazar y con </a:t>
            </a:r>
            <a:r>
              <a:rPr lang="es-E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Hallar</a:t>
            </a:r>
          </a:p>
          <a:p>
            <a:pPr algn="just">
              <a:spcBef>
                <a:spcPts val="0"/>
              </a:spcBef>
            </a:pPr>
            <a:r>
              <a:rPr lang="es-ES" sz="1800" b="1" dirty="0"/>
              <a:t>4 Casos planteados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40783" y="2060848"/>
            <a:ext cx="8823705" cy="258532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rgbClr val="FF0000"/>
                </a:solidFill>
              </a:rPr>
              <a:t>Casos </a:t>
            </a:r>
            <a:r>
              <a:rPr lang="es-ES_tradnl" b="1" dirty="0" smtClean="0">
                <a:solidFill>
                  <a:srgbClr val="FF0000"/>
                </a:solidFill>
              </a:rPr>
              <a:t>planteados</a:t>
            </a:r>
            <a:endParaRPr lang="es-ES" b="1" dirty="0">
              <a:solidFill>
                <a:srgbClr val="FF0000"/>
              </a:solidFill>
            </a:endParaRPr>
          </a:p>
          <a:p>
            <a:pPr algn="just"/>
            <a:r>
              <a:rPr lang="es-ES" sz="1400" b="1" dirty="0" smtClean="0"/>
              <a:t>Funciones </a:t>
            </a:r>
            <a:r>
              <a:rPr lang="es-ES" sz="1400" b="1" dirty="0" smtClean="0"/>
              <a:t>Hallar, Remplazar, Izquierda, </a:t>
            </a:r>
            <a:r>
              <a:rPr lang="es-ES" sz="1400" b="1" dirty="0"/>
              <a:t>Derecha, Extrae, Valor, </a:t>
            </a:r>
            <a:r>
              <a:rPr lang="es-ES" sz="1400" b="1" dirty="0" smtClean="0"/>
              <a:t>Espacios, Encontrar </a:t>
            </a:r>
            <a:r>
              <a:rPr lang="es-ES" sz="1400" b="1" dirty="0"/>
              <a:t>y </a:t>
            </a:r>
            <a:r>
              <a:rPr lang="es-ES" sz="1400" b="1" dirty="0" smtClean="0"/>
              <a:t>Largo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/>
              <a:t>Caso 1 Auditoria Interna. Aplicando las funciones básicas de texto como Izquierda, Derecha, Extrae, Espacios, Largo, etc.</a:t>
            </a:r>
            <a:endParaRPr lang="es-ES" sz="14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 smtClean="0"/>
              <a:t>Caso </a:t>
            </a:r>
            <a:r>
              <a:rPr lang="es-ES" sz="1400" b="1" dirty="0" smtClean="0">
                <a:solidFill>
                  <a:schemeClr val="dk1"/>
                </a:solidFill>
                <a:latin typeface="+mn-lt"/>
                <a:cs typeface="+mn-cs"/>
              </a:rPr>
              <a:t>2</a:t>
            </a:r>
            <a:r>
              <a:rPr lang="es-ES" sz="1400" b="1" dirty="0"/>
              <a:t>: Stock Familia </a:t>
            </a:r>
            <a:r>
              <a:rPr lang="es-ES" sz="1400" b="1" dirty="0" smtClean="0"/>
              <a:t>Informática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 smtClean="0"/>
              <a:t>Caso 3: Direcciones </a:t>
            </a:r>
            <a:r>
              <a:rPr lang="es-ES" sz="1400" b="1" dirty="0"/>
              <a:t>de </a:t>
            </a:r>
            <a:r>
              <a:rPr lang="es-ES" sz="1400" b="1" dirty="0" smtClean="0"/>
              <a:t>Clientes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dk1"/>
                </a:solidFill>
                <a:latin typeface="+mn-lt"/>
                <a:cs typeface="+mn-cs"/>
              </a:rPr>
              <a:t>Caso 4: </a:t>
            </a:r>
            <a:r>
              <a:rPr lang="es-ES_tradnl" sz="1400" b="1" dirty="0" err="1" smtClean="0">
                <a:solidFill>
                  <a:schemeClr val="dk1"/>
                </a:solidFill>
                <a:latin typeface="+mn-lt"/>
                <a:cs typeface="+mn-cs"/>
              </a:rPr>
              <a:t>IDPrecios</a:t>
            </a:r>
            <a:endParaRPr lang="es-ES_tradnl" sz="1400" b="1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/>
              <a:t>Caso 5 </a:t>
            </a:r>
            <a:r>
              <a:rPr lang="es-ES" sz="1400" b="1" dirty="0" err="1" smtClean="0"/>
              <a:t>PNBtrimestral</a:t>
            </a:r>
            <a:endParaRPr lang="es-ES_tradnl" sz="14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dk1"/>
                </a:solidFill>
                <a:latin typeface="+mn-lt"/>
                <a:cs typeface="+mn-cs"/>
              </a:rPr>
              <a:t>Caso 6: </a:t>
            </a:r>
            <a:r>
              <a:rPr lang="es-ES_tradnl" sz="1400" b="1" dirty="0" smtClean="0">
                <a:solidFill>
                  <a:schemeClr val="dk1"/>
                </a:solidFill>
                <a:latin typeface="+mn-lt"/>
                <a:cs typeface="+mn-cs"/>
              </a:rPr>
              <a:t>Moda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/>
              <a:t>Caso 7 Nombres </a:t>
            </a:r>
            <a:r>
              <a:rPr lang="es-ES" sz="1400" b="1" dirty="0" smtClean="0"/>
              <a:t>invertidos</a:t>
            </a:r>
            <a:endParaRPr lang="es-ES" sz="14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b="1" dirty="0"/>
              <a:t>Caso 8 Caso especial ventas de la provincia</a:t>
            </a:r>
          </a:p>
        </p:txBody>
      </p:sp>
    </p:spTree>
    <p:extLst>
      <p:ext uri="{BB962C8B-B14F-4D97-AF65-F5344CB8AC3E}">
        <p14:creationId xmlns:p14="http://schemas.microsoft.com/office/powerpoint/2010/main" val="34204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1219</Words>
  <Application>Microsoft Office PowerPoint</Application>
  <PresentationFormat>Presentación en pantalla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Symbol</vt:lpstr>
      <vt:lpstr>Times New Roman</vt:lpstr>
      <vt:lpstr>1_Tema de Office</vt:lpstr>
      <vt:lpstr>Tema: Funciones en Excel (II) Funciones de Texto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González Gómez</cp:lastModifiedBy>
  <cp:revision>161</cp:revision>
  <dcterms:created xsi:type="dcterms:W3CDTF">2008-02-26T09:03:54Z</dcterms:created>
  <dcterms:modified xsi:type="dcterms:W3CDTF">2013-12-11T06:52:28Z</dcterms:modified>
</cp:coreProperties>
</file>